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431" r:id="rId2"/>
    <p:sldId id="293" r:id="rId3"/>
    <p:sldId id="429" r:id="rId4"/>
    <p:sldId id="422" r:id="rId5"/>
    <p:sldId id="423" r:id="rId6"/>
    <p:sldId id="424" r:id="rId7"/>
    <p:sldId id="428" r:id="rId8"/>
    <p:sldId id="425" r:id="rId9"/>
    <p:sldId id="426" r:id="rId10"/>
    <p:sldId id="427" r:id="rId11"/>
    <p:sldId id="430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51" r:id="rId24"/>
    <p:sldId id="292" r:id="rId25"/>
    <p:sldId id="443" r:id="rId26"/>
    <p:sldId id="444" r:id="rId27"/>
    <p:sldId id="445" r:id="rId28"/>
    <p:sldId id="446" r:id="rId29"/>
    <p:sldId id="452" r:id="rId30"/>
    <p:sldId id="454" r:id="rId31"/>
    <p:sldId id="447" r:id="rId32"/>
    <p:sldId id="448" r:id="rId33"/>
    <p:sldId id="449" r:id="rId34"/>
    <p:sldId id="450" r:id="rId35"/>
    <p:sldId id="453" r:id="rId36"/>
    <p:sldId id="45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6F79C47-0529-41E2-A165-27B603787585}">
          <p14:sldIdLst>
            <p14:sldId id="431"/>
          </p14:sldIdLst>
        </p14:section>
        <p14:section name="B2 Test Ideal NR Different Power" id="{12F0CFFA-9734-4CE8-8B2E-CDFE9A3C684E}">
          <p14:sldIdLst>
            <p14:sldId id="293"/>
            <p14:sldId id="429"/>
            <p14:sldId id="422"/>
            <p14:sldId id="423"/>
            <p14:sldId id="424"/>
            <p14:sldId id="428"/>
            <p14:sldId id="425"/>
            <p14:sldId id="426"/>
            <p14:sldId id="427"/>
            <p14:sldId id="430"/>
            <p14:sldId id="432"/>
            <p14:sldId id="433"/>
            <p14:sldId id="434"/>
            <p14:sldId id="435"/>
            <p14:sldId id="436"/>
          </p14:sldIdLst>
        </p14:section>
        <p14:section name="B2 Chamber Test" id="{8D33A44C-E671-44FE-BA44-707587294409}">
          <p14:sldIdLst>
            <p14:sldId id="437"/>
            <p14:sldId id="438"/>
            <p14:sldId id="439"/>
            <p14:sldId id="440"/>
            <p14:sldId id="441"/>
            <p14:sldId id="442"/>
            <p14:sldId id="451"/>
            <p14:sldId id="292"/>
            <p14:sldId id="443"/>
            <p14:sldId id="444"/>
            <p14:sldId id="445"/>
            <p14:sldId id="446"/>
            <p14:sldId id="452"/>
            <p14:sldId id="454"/>
            <p14:sldId id="447"/>
            <p14:sldId id="448"/>
            <p14:sldId id="449"/>
            <p14:sldId id="450"/>
            <p14:sldId id="453"/>
            <p14:sldId id="4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31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04419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86537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0616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529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4069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2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6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8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5216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1792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585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418442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67749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06774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8927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71915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1033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BA6911-588B-404E-B994-FC35577637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D3667-670D-4112-8940-9F255A215D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7DBBFD-8716-4539-B78C-99D3556BA5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4209058-D41D-4778-9180-75547599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19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AE79839-3FC5-40BC-B0A6-E75172F3613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54826" r="3924" b="13894"/>
          <a:stretch/>
        </p:blipFill>
        <p:spPr>
          <a:xfrm>
            <a:off x="449201" y="1385662"/>
            <a:ext cx="8011307" cy="499048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2C0CDB-7F63-4A75-88D9-A6F1A2C1D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B5104-A84D-4AD4-8028-D8605268A1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BFA42A2-A43A-4F45-BE81-1793F212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Power=14dB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35136F2-BDF8-4690-8F7C-29572C56AE6F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-42.79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-47.07dB</a:t>
            </a:r>
          </a:p>
        </p:txBody>
      </p:sp>
    </p:spTree>
    <p:extLst>
      <p:ext uri="{BB962C8B-B14F-4D97-AF65-F5344CB8AC3E}">
        <p14:creationId xmlns:p14="http://schemas.microsoft.com/office/powerpoint/2010/main" val="35101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1B0977-BC6F-4793-AAC5-8ADCD24390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9144" b="13270"/>
          <a:stretch/>
        </p:blipFill>
        <p:spPr>
          <a:xfrm>
            <a:off x="449201" y="1370282"/>
            <a:ext cx="8574726" cy="487031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8DA77E-7A27-418B-ADB5-C53CD7BE1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6D332-1E50-4781-B8C6-045648A4E7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20CB6A2-864E-49F4-B912-DDDC228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Power=-40dB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E364BBE-2D22-4DC3-835B-CF0BD1F91C80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-39.77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-47.68dB</a:t>
            </a:r>
          </a:p>
        </p:txBody>
      </p:sp>
    </p:spTree>
    <p:extLst>
      <p:ext uri="{BB962C8B-B14F-4D97-AF65-F5344CB8AC3E}">
        <p14:creationId xmlns:p14="http://schemas.microsoft.com/office/powerpoint/2010/main" val="422758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2C610D-1C24-4C20-B025-453DD0030E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8680" b="11827"/>
          <a:stretch/>
        </p:blipFill>
        <p:spPr>
          <a:xfrm>
            <a:off x="449201" y="1519232"/>
            <a:ext cx="8510072" cy="491853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4CD9E7-D585-41E8-876B-415213119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415E29-320F-4D55-AB28-D4BA1C75F7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EA14F7D-ED13-4A4C-86DD-ACEDF3C6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Power=-38dB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72CE673-E77B-411B-B6DA-FF798D0AEA7C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-40.297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-50.48dB</a:t>
            </a:r>
          </a:p>
        </p:txBody>
      </p:sp>
    </p:spTree>
    <p:extLst>
      <p:ext uri="{BB962C8B-B14F-4D97-AF65-F5344CB8AC3E}">
        <p14:creationId xmlns:p14="http://schemas.microsoft.com/office/powerpoint/2010/main" val="331369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EC9FB1F-8493-453C-9D86-60F4774FE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8834" b="10589"/>
          <a:stretch/>
        </p:blipFill>
        <p:spPr>
          <a:xfrm>
            <a:off x="449201" y="1519232"/>
            <a:ext cx="8308429" cy="431815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575DC3-1862-497D-A87C-B93800F98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B9CBE1-9625-4D52-BC15-CF392CE5A9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629E5F5-E021-4D63-97D1-EB4B2A97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Power=-36dB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3DC63EB-69EE-4870-9B2F-B0B1F8BFB609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-40.81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-46.89dB</a:t>
            </a:r>
          </a:p>
        </p:txBody>
      </p:sp>
    </p:spTree>
    <p:extLst>
      <p:ext uri="{BB962C8B-B14F-4D97-AF65-F5344CB8AC3E}">
        <p14:creationId xmlns:p14="http://schemas.microsoft.com/office/powerpoint/2010/main" val="364671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3581FD-1F92-43D1-ABB2-1771A06F65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8834" b="11397"/>
          <a:stretch/>
        </p:blipFill>
        <p:spPr>
          <a:xfrm>
            <a:off x="449201" y="1416870"/>
            <a:ext cx="8159090" cy="497107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2F3E97-9B20-492B-888E-CC6F13600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BE100B-2AAF-4409-B4EB-C8D2A8882C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E9DE2DD-C5EF-4EE4-B0B2-BFE69D95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Power=-35dB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74CC8BB-79D8-44E3-B387-904A36A5876A}"/>
              </a:ext>
            </a:extLst>
          </p:cNvPr>
          <p:cNvSpPr txBox="1"/>
          <p:nvPr/>
        </p:nvSpPr>
        <p:spPr>
          <a:xfrm>
            <a:off x="9046886" y="2677659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-41.31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-46.79dB</a:t>
            </a:r>
          </a:p>
        </p:txBody>
      </p:sp>
    </p:spTree>
    <p:extLst>
      <p:ext uri="{BB962C8B-B14F-4D97-AF65-F5344CB8AC3E}">
        <p14:creationId xmlns:p14="http://schemas.microsoft.com/office/powerpoint/2010/main" val="3060322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D6B0BFB-148D-46FA-8F66-E212B818EE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8989" b="11466"/>
          <a:stretch/>
        </p:blipFill>
        <p:spPr>
          <a:xfrm>
            <a:off x="449201" y="1314509"/>
            <a:ext cx="7937417" cy="501610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E97263-C7C4-496A-BA67-5A8DCCFC1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27C8A3-57FA-45A9-9C45-8973BAF363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4626287-4E8A-4C41-BB02-B8309FB6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Power=-33dB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D645624-FE07-4FDE-BFC7-EF92B6214B15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-41.78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-46.69dB</a:t>
            </a:r>
          </a:p>
        </p:txBody>
      </p:sp>
    </p:spTree>
    <p:extLst>
      <p:ext uri="{BB962C8B-B14F-4D97-AF65-F5344CB8AC3E}">
        <p14:creationId xmlns:p14="http://schemas.microsoft.com/office/powerpoint/2010/main" val="87109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B11509A-0731-4DDF-A48B-A6EE589C5B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8680" b="12016"/>
          <a:stretch/>
        </p:blipFill>
        <p:spPr>
          <a:xfrm>
            <a:off x="449201" y="1416870"/>
            <a:ext cx="7900472" cy="486793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E89152-382A-4D13-A3A2-168941DF1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D262BE-C5CC-4AD4-8FD6-80DAFCD5D7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B1BFE7E-C637-487C-A8A4-5423628E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Power=-30dB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E0D28E5-5EF4-4FFB-AE0C-2497BE9C578D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-41.53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-47.06dB</a:t>
            </a:r>
          </a:p>
        </p:txBody>
      </p:sp>
    </p:spTree>
    <p:extLst>
      <p:ext uri="{BB962C8B-B14F-4D97-AF65-F5344CB8AC3E}">
        <p14:creationId xmlns:p14="http://schemas.microsoft.com/office/powerpoint/2010/main" val="316696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2237F90-530F-4406-BE89-B51138F4D4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8454654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49DFD6-7662-42B0-8020-A5468E4A8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D30A9C-ACBE-48E7-96E5-83C9DCFA7A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3899AC-2B20-47B6-B631-C52EB352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QPSK 100M Chamber Pout=10dB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385F0EB-42D4-4474-A40C-10ED7DBAADD6}"/>
              </a:ext>
            </a:extLst>
          </p:cNvPr>
          <p:cNvSpPr txBox="1"/>
          <p:nvPr/>
        </p:nvSpPr>
        <p:spPr>
          <a:xfrm>
            <a:off x="9619541" y="2742313"/>
            <a:ext cx="2163093" cy="830997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-30.862dB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SNR=26.02</a:t>
            </a:r>
          </a:p>
        </p:txBody>
      </p:sp>
    </p:spTree>
    <p:extLst>
      <p:ext uri="{BB962C8B-B14F-4D97-AF65-F5344CB8AC3E}">
        <p14:creationId xmlns:p14="http://schemas.microsoft.com/office/powerpoint/2010/main" val="426689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D3A769-6A57-4870-93AF-F5935024F2C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8325344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95C044-C4A0-4FCB-8502-429BD7879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469F01-804D-4D36-88F8-966D3656E3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BBE6A4D-D62D-498A-A8F9-CAE80E8B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QPSK 100M Chamber Pout=10dB eq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C196266-48C3-44B5-A047-9C650EFCAA6B}"/>
              </a:ext>
            </a:extLst>
          </p:cNvPr>
          <p:cNvSpPr txBox="1"/>
          <p:nvPr/>
        </p:nvSpPr>
        <p:spPr>
          <a:xfrm>
            <a:off x="9619541" y="2742313"/>
            <a:ext cx="2163093" cy="830997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0.6%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-34.664dB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SNR=44.123</a:t>
            </a:r>
          </a:p>
        </p:txBody>
      </p:sp>
    </p:spTree>
    <p:extLst>
      <p:ext uri="{BB962C8B-B14F-4D97-AF65-F5344CB8AC3E}">
        <p14:creationId xmlns:p14="http://schemas.microsoft.com/office/powerpoint/2010/main" val="3401158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BF67688-BBCB-4AC2-8400-0039F5A5E8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58424"/>
          <a:stretch/>
        </p:blipFill>
        <p:spPr>
          <a:xfrm>
            <a:off x="449201" y="1117532"/>
            <a:ext cx="7872763" cy="544891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C8351E-4F95-4879-9A80-7C176E442D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0A4AF2-CE8C-4E4A-A56B-F0FB69117C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A7D9ED9-68B1-4F8A-9E87-ED050839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100M QPSK Chamber Gain </a:t>
            </a:r>
            <a:r>
              <a:rPr lang="en-US" altLang="zh-CN" dirty="0" err="1"/>
              <a:t>Imb</a:t>
            </a:r>
            <a:r>
              <a:rPr lang="en-US" altLang="zh-CN" dirty="0"/>
              <a:t>=0.028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337F6CC-EEF6-46B3-9DB0-DB4533AED760}"/>
              </a:ext>
            </a:extLst>
          </p:cNvPr>
          <p:cNvSpPr txBox="1"/>
          <p:nvPr/>
        </p:nvSpPr>
        <p:spPr>
          <a:xfrm>
            <a:off x="8945287" y="2723841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=0.028 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-31.94dB</a:t>
            </a:r>
          </a:p>
        </p:txBody>
      </p:sp>
    </p:spTree>
    <p:extLst>
      <p:ext uri="{BB962C8B-B14F-4D97-AF65-F5344CB8AC3E}">
        <p14:creationId xmlns:p14="http://schemas.microsoft.com/office/powerpoint/2010/main" val="256661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F4030E-163D-43EB-B2D2-4430314A4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20C0F38-AFF1-4F66-B6EE-5F2723D2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</a:t>
            </a:r>
            <a:r>
              <a:rPr lang="en-US" dirty="0"/>
              <a:t>5G NR 100M Different Power VSA </a:t>
            </a:r>
            <a:r>
              <a:rPr lang="en-US" dirty="0" err="1"/>
              <a:t>Demod</a:t>
            </a:r>
            <a:r>
              <a:rPr lang="en-US" dirty="0"/>
              <a:t> Test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8E23DC9-2E16-417C-846D-7D5405F92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455430"/>
              </p:ext>
            </p:extLst>
          </p:nvPr>
        </p:nvGraphicFramePr>
        <p:xfrm>
          <a:off x="190621" y="2305294"/>
          <a:ext cx="11810757" cy="3484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190">
                  <a:extLst>
                    <a:ext uri="{9D8B030D-6E8A-4147-A177-3AD203B41FA5}">
                      <a16:colId xmlns:a16="http://schemas.microsoft.com/office/drawing/2014/main" val="2191708903"/>
                    </a:ext>
                  </a:extLst>
                </a:gridCol>
                <a:gridCol w="817392">
                  <a:extLst>
                    <a:ext uri="{9D8B030D-6E8A-4147-A177-3AD203B41FA5}">
                      <a16:colId xmlns:a16="http://schemas.microsoft.com/office/drawing/2014/main" val="696784022"/>
                    </a:ext>
                  </a:extLst>
                </a:gridCol>
                <a:gridCol w="776832">
                  <a:extLst>
                    <a:ext uri="{9D8B030D-6E8A-4147-A177-3AD203B41FA5}">
                      <a16:colId xmlns:a16="http://schemas.microsoft.com/office/drawing/2014/main" val="2803150731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1900522044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1197920183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3889388892"/>
                    </a:ext>
                  </a:extLst>
                </a:gridCol>
                <a:gridCol w="788050">
                  <a:extLst>
                    <a:ext uri="{9D8B030D-6E8A-4147-A177-3AD203B41FA5}">
                      <a16:colId xmlns:a16="http://schemas.microsoft.com/office/drawing/2014/main" val="2522377598"/>
                    </a:ext>
                  </a:extLst>
                </a:gridCol>
                <a:gridCol w="806173">
                  <a:extLst>
                    <a:ext uri="{9D8B030D-6E8A-4147-A177-3AD203B41FA5}">
                      <a16:colId xmlns:a16="http://schemas.microsoft.com/office/drawing/2014/main" val="958712209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1898576220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326738735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1660106982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3072109650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1721758259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3080735326"/>
                    </a:ext>
                  </a:extLst>
                </a:gridCol>
                <a:gridCol w="797112">
                  <a:extLst>
                    <a:ext uri="{9D8B030D-6E8A-4147-A177-3AD203B41FA5}">
                      <a16:colId xmlns:a16="http://schemas.microsoft.com/office/drawing/2014/main" val="1244568414"/>
                    </a:ext>
                  </a:extLst>
                </a:gridCol>
              </a:tblGrid>
              <a:tr h="1046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Pout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5dBm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8dBm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9dBm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10</a:t>
                      </a:r>
                    </a:p>
                    <a:p>
                      <a:r>
                        <a:rPr lang="en-US" sz="1600" dirty="0"/>
                        <a:t>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11</a:t>
                      </a:r>
                    </a:p>
                    <a:p>
                      <a:r>
                        <a:rPr lang="en-US" sz="1600" dirty="0"/>
                        <a:t>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12</a:t>
                      </a:r>
                    </a:p>
                    <a:p>
                      <a:r>
                        <a:rPr lang="en-US" sz="1600" dirty="0"/>
                        <a:t>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13</a:t>
                      </a:r>
                    </a:p>
                    <a:p>
                      <a:r>
                        <a:rPr lang="en-US" sz="1600" dirty="0"/>
                        <a:t>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14</a:t>
                      </a:r>
                    </a:p>
                    <a:p>
                      <a:r>
                        <a:rPr lang="en-US" sz="1600" dirty="0"/>
                        <a:t>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-40 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-38 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600" dirty="0"/>
                        <a:t>-36 </a:t>
                      </a:r>
                      <a:r>
                        <a:rPr lang="en-US" altLang="zh-CN" sz="1600" dirty="0"/>
                        <a:t>dBm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600" dirty="0"/>
                        <a:t>-35 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600" dirty="0"/>
                        <a:t>-33 dBm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600" dirty="0"/>
                        <a:t>-30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14410"/>
                  </a:ext>
                </a:extLst>
              </a:tr>
              <a:tr h="67013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EVM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-44.94 dB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-44.97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-44.62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-44.91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-44.57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-44.43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-43.84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-42.79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-39.77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-40.29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-40.81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-41.31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-41.78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-41.53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20553"/>
                  </a:ext>
                </a:extLst>
              </a:tr>
              <a:tr h="670133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-47.07</a:t>
                      </a:r>
                    </a:p>
                    <a:p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-47.02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-46.97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-47.14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-46.97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-47.00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-46.94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-47.07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-47.68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-50.48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-46.89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-46.79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-46.69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-47.06</a:t>
                      </a:r>
                    </a:p>
                    <a:p>
                      <a:r>
                        <a:rPr lang="en-US" altLang="zh-CN" sz="1600" dirty="0"/>
                        <a:t>dB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4069"/>
                  </a:ext>
                </a:extLst>
              </a:tr>
              <a:tr h="670133">
                <a:tc>
                  <a:txBody>
                    <a:bodyPr/>
                    <a:lstStyle/>
                    <a:p>
                      <a:r>
                        <a:rPr lang="en-US" altLang="zh-CN" dirty="0"/>
                        <a:t>Density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-130.8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-127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-126.7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-125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-124.5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-123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-122.1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-120.7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-161.6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-160.9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-160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-158.9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-157.5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-155.5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493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98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8F300C-49B4-48E8-A406-C2260200FB5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8927" b="7862"/>
          <a:stretch/>
        </p:blipFill>
        <p:spPr>
          <a:xfrm>
            <a:off x="449201" y="1289205"/>
            <a:ext cx="8405091" cy="515809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C64E17-A576-4E28-ABB6-07E29A88F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959077-D9D2-4BA7-8C17-8414C6117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79388BA-6D4E-4869-8A1F-07AE5E64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100M QPSK Chamber Phase Noise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BD9CB3C-DEC3-4F22-8396-D8F018A51A1D}"/>
              </a:ext>
            </a:extLst>
          </p:cNvPr>
          <p:cNvSpPr txBox="1"/>
          <p:nvPr/>
        </p:nvSpPr>
        <p:spPr>
          <a:xfrm>
            <a:off x="8945287" y="2723841"/>
            <a:ext cx="3058530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err="1"/>
              <a:t>PhaseNoise</a:t>
            </a:r>
            <a:r>
              <a:rPr lang="en-US" altLang="zh-CN" dirty="0"/>
              <a:t>=[100 -97.9 1000 </a:t>
            </a:r>
          </a:p>
          <a:p>
            <a:r>
              <a:rPr lang="en-US" altLang="zh-CN" dirty="0"/>
              <a:t>-112.6 10000 -123.3]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7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C44BC93-DE69-4777-A930-27F7FFE4E3D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034" b="6931"/>
          <a:stretch/>
        </p:blipFill>
        <p:spPr>
          <a:xfrm>
            <a:off x="449201" y="1487846"/>
            <a:ext cx="8496086" cy="461739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AB3811-10B0-4010-9F07-96B40F09E9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ACD448-BC05-4DC8-B41D-6C4F40DED7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0186F2E-82E9-4A80-B95C-E14AB7A3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100M QPSK Chamber Phase Noise(range+8dB)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E8C633B-3550-4A1A-A8A7-B22033690A19}"/>
              </a:ext>
            </a:extLst>
          </p:cNvPr>
          <p:cNvSpPr txBox="1"/>
          <p:nvPr/>
        </p:nvSpPr>
        <p:spPr>
          <a:xfrm>
            <a:off x="8945287" y="2723841"/>
            <a:ext cx="3058530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err="1"/>
              <a:t>PhaseNoise</a:t>
            </a:r>
            <a:r>
              <a:rPr lang="en-US" altLang="zh-CN" dirty="0"/>
              <a:t>=[100 -98.6 1000 </a:t>
            </a:r>
          </a:p>
          <a:p>
            <a:r>
              <a:rPr lang="en-US" altLang="zh-CN" dirty="0"/>
              <a:t>-107.6 10000 -121.7]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5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3197DB0-16C2-4E1D-8C27-A6A81DF84A9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6865999" cy="51495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BAAD4F-3DBC-4FE6-9137-3C69BDD91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49BE00-A28B-4A19-973B-F80CF735D8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1E4D7D5-097D-4E58-9FA9-1C806AF4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100M QPSK Chamber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EEE04C8-932A-4AE1-A70E-309AA4A8B061}"/>
              </a:ext>
            </a:extLst>
          </p:cNvPr>
          <p:cNvSpPr txBox="1"/>
          <p:nvPr/>
        </p:nvSpPr>
        <p:spPr>
          <a:xfrm>
            <a:off x="7458231" y="2877178"/>
            <a:ext cx="2563223" cy="27699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Noise Density=-158.7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1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Density=-158.7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=0.0045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641372"/>
            <a:ext cx="595122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Imp </a:t>
            </a:r>
            <a:r>
              <a:rPr lang="zh-CN" altLang="en-US" dirty="0"/>
              <a:t>测试参数：</a:t>
            </a:r>
            <a:endParaRPr lang="en-US" altLang="zh-CN" dirty="0"/>
          </a:p>
          <a:p>
            <a:r>
              <a:rPr lang="en-US" altLang="zh-CN" dirty="0"/>
              <a:t>Density=-158.7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=0.045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=[100 -88.57 1e3 -97.56 1e4 -111.67]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=12</a:t>
            </a:r>
          </a:p>
          <a:p>
            <a:r>
              <a:rPr lang="en-US" altLang="zh-CN" dirty="0" err="1"/>
              <a:t>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91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4B31F2-35A1-4F27-8A1D-9854AE06EFB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459241"/>
            <a:ext cx="11292840" cy="4822687"/>
          </a:xfrm>
        </p:spPr>
        <p:txBody>
          <a:bodyPr/>
          <a:lstStyle/>
          <a:p>
            <a:r>
              <a:rPr lang="en-US" dirty="0"/>
              <a:t>100MHz BW</a:t>
            </a:r>
            <a:r>
              <a:rPr lang="zh-CN" altLang="en-US" dirty="0"/>
              <a:t>，</a:t>
            </a:r>
            <a:r>
              <a:rPr lang="en-US" altLang="zh-CN" dirty="0"/>
              <a:t>Pout = 10dBm</a:t>
            </a:r>
          </a:p>
          <a:p>
            <a:r>
              <a:rPr lang="en-US" altLang="zh-CN" dirty="0"/>
              <a:t>B2_PassLoss= -53dB, </a:t>
            </a:r>
            <a:r>
              <a:rPr lang="en-US" altLang="zh-CN" dirty="0" err="1"/>
              <a:t>RxPower</a:t>
            </a:r>
            <a:r>
              <a:rPr lang="en-US" altLang="zh-CN" dirty="0"/>
              <a:t>=-34dB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1DFA6-057D-4D03-AB8B-37D9A7C78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7C0A0-225A-4847-A36F-08B51B5086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7555" y="6438590"/>
            <a:ext cx="5579485" cy="153888"/>
          </a:xfrm>
        </p:spPr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D1C732-BC25-42FF-94B3-3F1075A0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5GNR B2 Chamber Test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4C0CAB-3D89-44C2-AC60-60125195F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845599"/>
              </p:ext>
            </p:extLst>
          </p:nvPr>
        </p:nvGraphicFramePr>
        <p:xfrm>
          <a:off x="395193" y="2177468"/>
          <a:ext cx="10208152" cy="44150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34189">
                  <a:extLst>
                    <a:ext uri="{9D8B030D-6E8A-4147-A177-3AD203B41FA5}">
                      <a16:colId xmlns:a16="http://schemas.microsoft.com/office/drawing/2014/main" val="1588476947"/>
                    </a:ext>
                  </a:extLst>
                </a:gridCol>
                <a:gridCol w="5273963">
                  <a:extLst>
                    <a:ext uri="{9D8B030D-6E8A-4147-A177-3AD203B41FA5}">
                      <a16:colId xmlns:a16="http://schemas.microsoft.com/office/drawing/2014/main" val="3547429615"/>
                    </a:ext>
                  </a:extLst>
                </a:gridCol>
              </a:tblGrid>
              <a:tr h="508433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Imp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137033"/>
                  </a:ext>
                </a:extLst>
              </a:tr>
              <a:tr h="39065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425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146FCE-9ACA-4011-8C32-B72D73CB9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122278"/>
              </p:ext>
            </p:extLst>
          </p:nvPr>
        </p:nvGraphicFramePr>
        <p:xfrm>
          <a:off x="395193" y="2658880"/>
          <a:ext cx="4915785" cy="39128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78786">
                  <a:extLst>
                    <a:ext uri="{9D8B030D-6E8A-4147-A177-3AD203B41FA5}">
                      <a16:colId xmlns:a16="http://schemas.microsoft.com/office/drawing/2014/main" val="3411932609"/>
                    </a:ext>
                  </a:extLst>
                </a:gridCol>
                <a:gridCol w="1292494">
                  <a:extLst>
                    <a:ext uri="{9D8B030D-6E8A-4147-A177-3AD203B41FA5}">
                      <a16:colId xmlns:a16="http://schemas.microsoft.com/office/drawing/2014/main" val="1994673903"/>
                    </a:ext>
                  </a:extLst>
                </a:gridCol>
                <a:gridCol w="1258392">
                  <a:extLst>
                    <a:ext uri="{9D8B030D-6E8A-4147-A177-3AD203B41FA5}">
                      <a16:colId xmlns:a16="http://schemas.microsoft.com/office/drawing/2014/main" val="3481413257"/>
                    </a:ext>
                  </a:extLst>
                </a:gridCol>
                <a:gridCol w="986113">
                  <a:extLst>
                    <a:ext uri="{9D8B030D-6E8A-4147-A177-3AD203B41FA5}">
                      <a16:colId xmlns:a16="http://schemas.microsoft.com/office/drawing/2014/main" val="620673583"/>
                    </a:ext>
                  </a:extLst>
                </a:gridCol>
              </a:tblGrid>
              <a:tr h="391288">
                <a:tc>
                  <a:txBody>
                    <a:bodyPr/>
                    <a:lstStyle/>
                    <a:p>
                      <a:r>
                        <a:rPr lang="en-US" sz="1200" dirty="0"/>
                        <a:t>EVM(dB)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71613"/>
                  </a:ext>
                </a:extLst>
              </a:tr>
              <a:tr h="391288">
                <a:tc>
                  <a:txBody>
                    <a:bodyPr/>
                    <a:lstStyle/>
                    <a:p>
                      <a:r>
                        <a:rPr lang="en-US" sz="11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-42.755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3511060"/>
                  </a:ext>
                </a:extLst>
              </a:tr>
              <a:tr h="391288">
                <a:tc>
                  <a:txBody>
                    <a:bodyPr/>
                    <a:lstStyle/>
                    <a:p>
                      <a:r>
                        <a:rPr lang="en-US" sz="1100" dirty="0"/>
                        <a:t>PSS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-45.43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1851706"/>
                  </a:ext>
                </a:extLst>
              </a:tr>
              <a:tr h="391288">
                <a:tc>
                  <a:txBody>
                    <a:bodyPr/>
                    <a:lstStyle/>
                    <a:p>
                      <a:r>
                        <a:rPr lang="en-US" sz="1100" dirty="0"/>
                        <a:t>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-44.57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2826152"/>
                  </a:ext>
                </a:extLst>
              </a:tr>
              <a:tr h="391288">
                <a:tc>
                  <a:txBody>
                    <a:bodyPr/>
                    <a:lstStyle/>
                    <a:p>
                      <a:r>
                        <a:rPr lang="en-US" sz="1100" dirty="0"/>
                        <a:t>PBCH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-45.60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7908398"/>
                  </a:ext>
                </a:extLst>
              </a:tr>
              <a:tr h="391288">
                <a:tc>
                  <a:txBody>
                    <a:bodyPr/>
                    <a:lstStyle/>
                    <a:p>
                      <a:r>
                        <a:rPr lang="en-US" sz="1100" dirty="0"/>
                        <a:t>PBCH_DMRS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-45.53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-45.25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215469"/>
                  </a:ext>
                </a:extLst>
              </a:tr>
              <a:tr h="391288">
                <a:tc>
                  <a:txBody>
                    <a:bodyPr/>
                    <a:lstStyle/>
                    <a:p>
                      <a:r>
                        <a:rPr lang="en-US" sz="1100" dirty="0"/>
                        <a:t>PDSCH0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-42.24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-42.74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1588508"/>
                  </a:ext>
                </a:extLst>
              </a:tr>
              <a:tr h="391288">
                <a:tc>
                  <a:txBody>
                    <a:bodyPr/>
                    <a:lstStyle/>
                    <a:p>
                      <a:r>
                        <a:rPr lang="en-US" sz="1100" dirty="0"/>
                        <a:t>PDSCH0_DMRS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-42.99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0905682"/>
                  </a:ext>
                </a:extLst>
              </a:tr>
              <a:tr h="391288">
                <a:tc>
                  <a:txBody>
                    <a:bodyPr/>
                    <a:lstStyle/>
                    <a:p>
                      <a:r>
                        <a:rPr lang="en-US" sz="1100" dirty="0"/>
                        <a:t>Lower ACLR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-44.776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-43.326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1.45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457245"/>
                  </a:ext>
                </a:extLst>
              </a:tr>
              <a:tr h="391288">
                <a:tc>
                  <a:txBody>
                    <a:bodyPr/>
                    <a:lstStyle/>
                    <a:p>
                      <a:r>
                        <a:rPr lang="en-US" sz="1100" dirty="0"/>
                        <a:t>Upper ACLR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-44.376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-43.362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1.014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99814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23F2BF-45A8-4FAC-BD45-209C14A8C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24527"/>
              </p:ext>
            </p:extLst>
          </p:nvPr>
        </p:nvGraphicFramePr>
        <p:xfrm>
          <a:off x="5359692" y="2627195"/>
          <a:ext cx="5173326" cy="397625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93691">
                  <a:extLst>
                    <a:ext uri="{9D8B030D-6E8A-4147-A177-3AD203B41FA5}">
                      <a16:colId xmlns:a16="http://schemas.microsoft.com/office/drawing/2014/main" val="3411932609"/>
                    </a:ext>
                  </a:extLst>
                </a:gridCol>
                <a:gridCol w="1259880">
                  <a:extLst>
                    <a:ext uri="{9D8B030D-6E8A-4147-A177-3AD203B41FA5}">
                      <a16:colId xmlns:a16="http://schemas.microsoft.com/office/drawing/2014/main" val="1994673903"/>
                    </a:ext>
                  </a:extLst>
                </a:gridCol>
                <a:gridCol w="1203815">
                  <a:extLst>
                    <a:ext uri="{9D8B030D-6E8A-4147-A177-3AD203B41FA5}">
                      <a16:colId xmlns:a16="http://schemas.microsoft.com/office/drawing/2014/main" val="3481413257"/>
                    </a:ext>
                  </a:extLst>
                </a:gridCol>
                <a:gridCol w="1315940">
                  <a:extLst>
                    <a:ext uri="{9D8B030D-6E8A-4147-A177-3AD203B41FA5}">
                      <a16:colId xmlns:a16="http://schemas.microsoft.com/office/drawing/2014/main" val="620673583"/>
                    </a:ext>
                  </a:extLst>
                </a:gridCol>
              </a:tblGrid>
              <a:tr h="397625">
                <a:tc>
                  <a:txBody>
                    <a:bodyPr/>
                    <a:lstStyle/>
                    <a:p>
                      <a:r>
                        <a:rPr lang="en-US" sz="1400" dirty="0"/>
                        <a:t>EVM(dB)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71613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r>
                        <a:rPr lang="en-US" sz="11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-34.409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-34.764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43511060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r>
                        <a:rPr lang="en-US" sz="1100" dirty="0"/>
                        <a:t>PSS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-37.25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0.42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31851706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r>
                        <a:rPr lang="en-US" sz="1100" dirty="0"/>
                        <a:t>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-36.90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-37.24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0.34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2826152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r>
                        <a:rPr lang="en-US" sz="1100" dirty="0"/>
                        <a:t>PBCH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-36.99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-37.35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0.36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07908398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r>
                        <a:rPr lang="en-US" sz="1100" dirty="0"/>
                        <a:t>PBCH_DMRS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-36.64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-37.17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47289135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r>
                        <a:rPr lang="en-US" sz="1100" dirty="0"/>
                        <a:t>PDSCH0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-34.39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0.36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7365823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r>
                        <a:rPr lang="en-US" sz="1100" dirty="0"/>
                        <a:t>PDSCH0_DMRS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-34.52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-34.91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0.39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46215469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Lower ACLR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-40.827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-40.388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0.439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81588508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upper ACLR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-40.777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-40.357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0.42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0998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134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1C5863-A72E-4F47-9C96-E6D45303C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FCD724-254A-4571-904C-198EA6147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8EAFB5-F077-4D49-AB43-7A366085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Chamber Pout=10dB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65532C4-C62F-4BF0-B5AB-BC0D8CFE536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488" b="8021"/>
          <a:stretch/>
        </p:blipFill>
        <p:spPr>
          <a:xfrm>
            <a:off x="449201" y="1370280"/>
            <a:ext cx="8814872" cy="5070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C976C-5209-4C46-9D93-3C028AF7680E}"/>
              </a:ext>
            </a:extLst>
          </p:cNvPr>
          <p:cNvSpPr txBox="1"/>
          <p:nvPr/>
        </p:nvSpPr>
        <p:spPr>
          <a:xfrm>
            <a:off x="9416340" y="2775578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EVM=-42.26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offset=-46.947</a:t>
            </a:r>
          </a:p>
        </p:txBody>
      </p:sp>
    </p:spTree>
    <p:extLst>
      <p:ext uri="{BB962C8B-B14F-4D97-AF65-F5344CB8AC3E}">
        <p14:creationId xmlns:p14="http://schemas.microsoft.com/office/powerpoint/2010/main" val="3029374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4151707-FEFB-4A78-B93E-7829B6F71F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138" b="6877"/>
          <a:stretch/>
        </p:blipFill>
        <p:spPr>
          <a:xfrm>
            <a:off x="449201" y="1463812"/>
            <a:ext cx="9101199" cy="479844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7A18A-4722-4564-8E69-C1FE11999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3AD97D-D3BF-43A6-A7A6-A0FB8AF6C7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4A39FB-2166-4B19-8305-8389423B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Chamber 10dB ACLR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460B88E-BD0A-4BFA-B18B-4248C5502A27}"/>
              </a:ext>
            </a:extLst>
          </p:cNvPr>
          <p:cNvSpPr txBox="1"/>
          <p:nvPr/>
        </p:nvSpPr>
        <p:spPr>
          <a:xfrm>
            <a:off x="9628777" y="2951069"/>
            <a:ext cx="2415441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Lower ACLR=-44.776</a:t>
            </a:r>
          </a:p>
          <a:p>
            <a:r>
              <a:rPr lang="en-US" altLang="zh-CN" dirty="0"/>
              <a:t>Upper ACLR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=-43.376</a:t>
            </a:r>
          </a:p>
        </p:txBody>
      </p:sp>
    </p:spTree>
    <p:extLst>
      <p:ext uri="{BB962C8B-B14F-4D97-AF65-F5344CB8AC3E}">
        <p14:creationId xmlns:p14="http://schemas.microsoft.com/office/powerpoint/2010/main" val="623862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B6BF7-3CDF-467D-9A8C-AE69295D6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02DA74-4958-4A6D-A0A0-113D818139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302CA3-34A0-41E2-85C2-65F94C3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Ideal NR 100M Pout=-34dB 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6E89B38-4A3F-4005-AC9A-FC759D72E1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5665"/>
          <a:stretch/>
        </p:blipFill>
        <p:spPr>
          <a:xfrm>
            <a:off x="449201" y="1370282"/>
            <a:ext cx="7826581" cy="4831021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2816B672-C5A5-40E8-BA35-B9A56C1D85DA}"/>
              </a:ext>
            </a:extLst>
          </p:cNvPr>
          <p:cNvSpPr txBox="1"/>
          <p:nvPr/>
        </p:nvSpPr>
        <p:spPr>
          <a:xfrm>
            <a:off x="8843686" y="4595141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EVM=-42. 76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offset=-47.019</a:t>
            </a:r>
          </a:p>
        </p:txBody>
      </p:sp>
    </p:spTree>
    <p:extLst>
      <p:ext uri="{BB962C8B-B14F-4D97-AF65-F5344CB8AC3E}">
        <p14:creationId xmlns:p14="http://schemas.microsoft.com/office/powerpoint/2010/main" val="2084379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446B0-A11E-44A8-8406-994486476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8C54E9-25F1-4ADA-B6CB-F10F453DB9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2889246-3062-4EE4-81A3-3911E367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Ideal NR 100M ACLR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0690120-BE17-4D7E-8DD2-D146DEF62BE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5420" b="12623"/>
          <a:stretch/>
        </p:blipFill>
        <p:spPr>
          <a:xfrm>
            <a:off x="449201" y="1465474"/>
            <a:ext cx="8269926" cy="4621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AAC3D-E03B-4ED1-A851-97AE69B56116}"/>
              </a:ext>
            </a:extLst>
          </p:cNvPr>
          <p:cNvSpPr txBox="1"/>
          <p:nvPr/>
        </p:nvSpPr>
        <p:spPr>
          <a:xfrm>
            <a:off x="9000704" y="3052669"/>
            <a:ext cx="2415441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Lower ACLR=-43.326</a:t>
            </a:r>
          </a:p>
          <a:p>
            <a:r>
              <a:rPr lang="en-US" altLang="zh-CN" dirty="0"/>
              <a:t>Upper ACLR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=-43.362</a:t>
            </a:r>
          </a:p>
        </p:txBody>
      </p:sp>
    </p:spTree>
    <p:extLst>
      <p:ext uri="{BB962C8B-B14F-4D97-AF65-F5344CB8AC3E}">
        <p14:creationId xmlns:p14="http://schemas.microsoft.com/office/powerpoint/2010/main" val="3214966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5F857-E84B-4ACB-85FC-752FDA1E5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E68EFF-6EC3-490B-A5DA-EC0A4FE758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DA2E3F1-3B7F-4BBD-B5BA-F0978533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OTA Sim </a:t>
            </a:r>
            <a:r>
              <a:rPr lang="en-US" altLang="zh-CN" dirty="0"/>
              <a:t>Ideal NR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1C701B1-8162-45F0-8127-31022D1B7D4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5929" y="1353764"/>
            <a:ext cx="8549525" cy="53434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46F6C3F-BAC5-4C90-830B-FC1C0118B81C}"/>
              </a:ext>
            </a:extLst>
          </p:cNvPr>
          <p:cNvSpPr txBox="1"/>
          <p:nvPr/>
        </p:nvSpPr>
        <p:spPr>
          <a:xfrm>
            <a:off x="9082087" y="1678822"/>
            <a:ext cx="2438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Pout=10dBm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Gain=0.0022(-53dB)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2F8AA3F8-DCAF-4CC5-8EA5-37E13E0303DF}"/>
              </a:ext>
            </a:extLst>
          </p:cNvPr>
          <p:cNvSpPr txBox="1"/>
          <p:nvPr/>
        </p:nvSpPr>
        <p:spPr>
          <a:xfrm>
            <a:off x="9179576" y="3939359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EVM=-42. 29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offset=-47.115</a:t>
            </a:r>
          </a:p>
        </p:txBody>
      </p:sp>
    </p:spTree>
    <p:extLst>
      <p:ext uri="{BB962C8B-B14F-4D97-AF65-F5344CB8AC3E}">
        <p14:creationId xmlns:p14="http://schemas.microsoft.com/office/powerpoint/2010/main" val="1709022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7CDA6AD-46B6-4152-A580-41BAC8AE40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9253" b="9145"/>
          <a:stretch/>
        </p:blipFill>
        <p:spPr>
          <a:xfrm>
            <a:off x="449201" y="1370282"/>
            <a:ext cx="8971889" cy="497536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5F688E-CB37-4DAA-9275-26E53365C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D420AF-EA9D-4292-B8FB-684A6E9DA1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2139D52-24FC-41DF-BB9D-FBD20AA4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Pout=5dB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16C8ACF-A7C1-4549-A588-A25522DC8944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-44.94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-47.07dB</a:t>
            </a:r>
          </a:p>
        </p:txBody>
      </p:sp>
    </p:spTree>
    <p:extLst>
      <p:ext uri="{BB962C8B-B14F-4D97-AF65-F5344CB8AC3E}">
        <p14:creationId xmlns:p14="http://schemas.microsoft.com/office/powerpoint/2010/main" val="3435189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BD7088-858D-4D39-8DBC-B353179A9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24C4B9-F8AD-4A26-8B66-11002935C7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42517D0-AE9F-40EE-8C3D-A0CB49BE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Ideal NR ACLR/SEM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3F2B47E-26D8-48CD-994B-A30679D69A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2" y="2983626"/>
            <a:ext cx="5508254" cy="30703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5C31D-927F-4757-9F43-A1E8AE54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1314509"/>
            <a:ext cx="108489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68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B65C2-1E69-4970-ACD3-6AD8A1A16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15887A-6B43-4CF7-9D44-0403F35D08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DF622B-254B-4909-9406-B00D55641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85"/>
          <a:stretch/>
        </p:blipFill>
        <p:spPr>
          <a:xfrm>
            <a:off x="449201" y="1637500"/>
            <a:ext cx="7704199" cy="4848161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F837ADEE-9378-4102-90E5-C9D0C4F3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 NR 100M Chamber Pout=10dB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C920C5E-31F8-417E-AFCD-75A26C863EE1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253992" y="1747982"/>
            <a:ext cx="3086454" cy="2359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=0.045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Gain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Imb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=0.02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PhaseNoise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=[100 -88.57 1e3 -97.56 1e4 -111.67]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=12</a:t>
            </a:r>
          </a:p>
          <a:p>
            <a:pPr algn="l"/>
            <a:r>
              <a:rPr lang="en-US" altLang="zh-CN" dirty="0" err="1">
                <a:highlight>
                  <a:srgbClr val="FFFF00"/>
                </a:highlight>
              </a:rPr>
              <a:t>ToIout</a:t>
            </a:r>
            <a:r>
              <a:rPr lang="en-US" altLang="zh-CN" dirty="0">
                <a:highlight>
                  <a:srgbClr val="FFFF00"/>
                </a:highlight>
              </a:rPr>
              <a:t>=20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132DF07-5392-42EB-B64B-E97CBBB71417}"/>
              </a:ext>
            </a:extLst>
          </p:cNvPr>
          <p:cNvSpPr txBox="1"/>
          <p:nvPr/>
        </p:nvSpPr>
        <p:spPr>
          <a:xfrm>
            <a:off x="8515607" y="4632086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EVM=-34.409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offset=-35.376</a:t>
            </a:r>
          </a:p>
        </p:txBody>
      </p:sp>
    </p:spTree>
    <p:extLst>
      <p:ext uri="{BB962C8B-B14F-4D97-AF65-F5344CB8AC3E}">
        <p14:creationId xmlns:p14="http://schemas.microsoft.com/office/powerpoint/2010/main" val="2067905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4CF6C8A-97C5-4BCC-91AF-1D3B90EE1C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8604"/>
          <a:stretch/>
        </p:blipFill>
        <p:spPr>
          <a:xfrm>
            <a:off x="449201" y="1519231"/>
            <a:ext cx="8269926" cy="475652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E69D3F-B2A6-49B8-A3E4-68AEAECCB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CF7E8C-C8A7-488A-B2EE-1406BE182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52B030-FFBF-4EB7-975F-A744DC21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Chamber Imp NR 100M ACLR</a:t>
            </a:r>
            <a:endParaRPr lang="zh-CN" altLang="en-US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ED274D1-696B-452D-B172-52A227845643}"/>
              </a:ext>
            </a:extLst>
          </p:cNvPr>
          <p:cNvSpPr txBox="1"/>
          <p:nvPr/>
        </p:nvSpPr>
        <p:spPr>
          <a:xfrm>
            <a:off x="9083831" y="3015724"/>
            <a:ext cx="2415441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Lower ACLR=-40.827</a:t>
            </a:r>
          </a:p>
          <a:p>
            <a:r>
              <a:rPr lang="en-US" altLang="zh-CN" dirty="0"/>
              <a:t>Upper ACLR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=-40.777</a:t>
            </a:r>
          </a:p>
        </p:txBody>
      </p:sp>
    </p:spTree>
    <p:extLst>
      <p:ext uri="{BB962C8B-B14F-4D97-AF65-F5344CB8AC3E}">
        <p14:creationId xmlns:p14="http://schemas.microsoft.com/office/powerpoint/2010/main" val="370913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68BC790-FBC6-43F4-9FBA-7CF48C2108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5665"/>
          <a:stretch/>
        </p:blipFill>
        <p:spPr>
          <a:xfrm>
            <a:off x="449200" y="1370282"/>
            <a:ext cx="8491600" cy="5239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F2A453-6C97-4DB5-BF04-3127BC74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66E94A-B9D2-4699-8F9F-FC176F6544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2DE771-F928-4383-865F-DAD636CE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Imp NR 100M Pout=-34dB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04B133A-870C-4253-89F8-451C36C2C3AE}"/>
              </a:ext>
            </a:extLst>
          </p:cNvPr>
          <p:cNvSpPr txBox="1">
            <a:spLocks/>
          </p:cNvSpPr>
          <p:nvPr/>
        </p:nvSpPr>
        <p:spPr>
          <a:xfrm>
            <a:off x="9040891" y="1370282"/>
            <a:ext cx="3086454" cy="279563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highlight>
                  <a:srgbClr val="FFFF00"/>
                </a:highlight>
              </a:rPr>
              <a:t>=0.045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Gain </a:t>
            </a:r>
            <a:r>
              <a:rPr lang="en-US" altLang="zh-CN" dirty="0" err="1">
                <a:highlight>
                  <a:srgbClr val="FFFF00"/>
                </a:highlight>
              </a:rPr>
              <a:t>Imb</a:t>
            </a:r>
            <a:r>
              <a:rPr lang="en-US" altLang="zh-CN" dirty="0">
                <a:highlight>
                  <a:srgbClr val="FFFF00"/>
                </a:highlight>
              </a:rPr>
              <a:t>=0.02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PhaseNoise</a:t>
            </a:r>
            <a:r>
              <a:rPr lang="en-US" altLang="zh-CN" dirty="0">
                <a:highlight>
                  <a:srgbClr val="FFFF00"/>
                </a:highlight>
              </a:rPr>
              <a:t>=[100 -88.57 1e3 -97.56 1e4 -111.67]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highlight>
                  <a:srgbClr val="FFFF00"/>
                </a:highlight>
              </a:rPr>
              <a:t>=12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TOIout</a:t>
            </a:r>
            <a:r>
              <a:rPr lang="en-US" altLang="zh-CN" dirty="0">
                <a:highlight>
                  <a:srgbClr val="FFFF00"/>
                </a:highlight>
              </a:rPr>
              <a:t>=20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Density=-158.7</a:t>
            </a:r>
            <a:endParaRPr lang="zh-CN" altLang="en-US" dirty="0" err="1">
              <a:highlight>
                <a:srgbClr val="FFFF00"/>
              </a:highlight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BE0560B-099F-4D8B-8D97-C5D417F6ADC8}"/>
              </a:ext>
            </a:extLst>
          </p:cNvPr>
          <p:cNvSpPr txBox="1"/>
          <p:nvPr/>
        </p:nvSpPr>
        <p:spPr>
          <a:xfrm>
            <a:off x="9179576" y="4742922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EVM=-34.764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offset=-35.761</a:t>
            </a:r>
          </a:p>
        </p:txBody>
      </p:sp>
    </p:spTree>
    <p:extLst>
      <p:ext uri="{BB962C8B-B14F-4D97-AF65-F5344CB8AC3E}">
        <p14:creationId xmlns:p14="http://schemas.microsoft.com/office/powerpoint/2010/main" val="2071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4AA9AC1-0A3C-436A-8F48-D7BDE2F2287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5665"/>
          <a:stretch/>
        </p:blipFill>
        <p:spPr>
          <a:xfrm>
            <a:off x="449201" y="1538627"/>
            <a:ext cx="8159090" cy="469552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78075F-EE6A-4F44-A7F5-E5F06F231B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028C5E-203B-4AA7-BF4B-C5AFE96F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B0B5023-1F9E-417F-893E-D468A8F1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Imp NR 100M  ACLR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7242BB-D82C-44EE-97F8-CFA238601845}"/>
              </a:ext>
            </a:extLst>
          </p:cNvPr>
          <p:cNvSpPr txBox="1"/>
          <p:nvPr/>
        </p:nvSpPr>
        <p:spPr>
          <a:xfrm>
            <a:off x="9083831" y="3015724"/>
            <a:ext cx="2415441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Lower ACLR=-40.388</a:t>
            </a:r>
          </a:p>
          <a:p>
            <a:r>
              <a:rPr lang="en-US" altLang="zh-CN" dirty="0"/>
              <a:t>Upper ACLR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=-40.357</a:t>
            </a:r>
          </a:p>
        </p:txBody>
      </p:sp>
    </p:spTree>
    <p:extLst>
      <p:ext uri="{BB962C8B-B14F-4D97-AF65-F5344CB8AC3E}">
        <p14:creationId xmlns:p14="http://schemas.microsoft.com/office/powerpoint/2010/main" val="399368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7E8CC8-85A0-499E-B77C-7B0E1A4015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5929" y="1459107"/>
            <a:ext cx="7389471" cy="461842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4F2F5-08F3-490A-B401-39733F8E90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DE00D8-FF1D-4768-8BEB-39B1EE7B10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A6B810-92F1-4978-97FA-6376EFB9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Imp NR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F3AA6F-C53A-4E2D-BE8A-8FB46AF6C782}"/>
              </a:ext>
            </a:extLst>
          </p:cNvPr>
          <p:cNvSpPr txBox="1"/>
          <p:nvPr/>
        </p:nvSpPr>
        <p:spPr>
          <a:xfrm>
            <a:off x="8377382" y="2419927"/>
            <a:ext cx="2438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Pout=10dBm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Gain=0.0022(-53dB)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8C01D91-95DE-4302-B002-B1D0F7243F6E}"/>
              </a:ext>
            </a:extLst>
          </p:cNvPr>
          <p:cNvSpPr txBox="1"/>
          <p:nvPr/>
        </p:nvSpPr>
        <p:spPr>
          <a:xfrm>
            <a:off x="8496085" y="3698276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EVM=-34.924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offset=-35.443</a:t>
            </a:r>
          </a:p>
        </p:txBody>
      </p:sp>
    </p:spTree>
    <p:extLst>
      <p:ext uri="{BB962C8B-B14F-4D97-AF65-F5344CB8AC3E}">
        <p14:creationId xmlns:p14="http://schemas.microsoft.com/office/powerpoint/2010/main" val="1446189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362B1-B362-43CB-9126-F289AA982C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F75EC9-169D-4E8A-ABF7-650B078EFD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D2B8029-5CFF-4133-86D2-779A3E98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Imp NR ACLR/SEM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B961BEA-961C-429F-AE18-8BD9513EB4F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3207088"/>
            <a:ext cx="4760108" cy="2625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121294-8EC6-4C01-849F-5410DBAA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1314509"/>
            <a:ext cx="7854290" cy="18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3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6152-8B95-45E4-A2B4-E3D0FB399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9FEF2-E26B-4438-9C52-D31203E78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6F8E79-65BB-497E-9CC6-5A354F40419D}"/>
              </a:ext>
            </a:extLst>
          </p:cNvPr>
          <p:cNvSpPr/>
          <p:nvPr/>
        </p:nvSpPr>
        <p:spPr>
          <a:xfrm>
            <a:off x="449201" y="335780"/>
            <a:ext cx="8730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  <a:cs typeface="+mj-cs"/>
              </a:rPr>
              <a:t>Ideal NR 100M VXT Cable Test    Power=8dB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9D3FE6-35E4-4945-B77E-2A6D5F71D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48" r="3760" b="10889"/>
          <a:stretch/>
        </p:blipFill>
        <p:spPr>
          <a:xfrm>
            <a:off x="449201" y="1505331"/>
            <a:ext cx="7521781" cy="487036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0ADDC40-EF6F-4FA3-B88D-C126BDA8060A}"/>
              </a:ext>
            </a:extLst>
          </p:cNvPr>
          <p:cNvSpPr txBox="1"/>
          <p:nvPr/>
        </p:nvSpPr>
        <p:spPr>
          <a:xfrm>
            <a:off x="8612777" y="2714604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-44.97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-47.02dB</a:t>
            </a:r>
          </a:p>
        </p:txBody>
      </p:sp>
    </p:spTree>
    <p:extLst>
      <p:ext uri="{BB962C8B-B14F-4D97-AF65-F5344CB8AC3E}">
        <p14:creationId xmlns:p14="http://schemas.microsoft.com/office/powerpoint/2010/main" val="205559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9EF5614-024A-42E6-9EB1-D5E0D7F6E28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8989" b="12652"/>
          <a:stretch/>
        </p:blipFill>
        <p:spPr>
          <a:xfrm>
            <a:off x="449200" y="1519231"/>
            <a:ext cx="7453789" cy="492232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38D592-6208-4891-93A1-663D49BBA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2804A8-8F53-4DAC-BD59-BBD87EC47C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FD1B811-9131-4B8F-92F1-601898ED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Power=9dB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77483FF-9F42-4851-A5EC-033718A4C9E1}"/>
              </a:ext>
            </a:extLst>
          </p:cNvPr>
          <p:cNvSpPr txBox="1"/>
          <p:nvPr/>
        </p:nvSpPr>
        <p:spPr>
          <a:xfrm>
            <a:off x="8557359" y="2825042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-44.62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-46.97dB</a:t>
            </a:r>
          </a:p>
        </p:txBody>
      </p:sp>
    </p:spTree>
    <p:extLst>
      <p:ext uri="{BB962C8B-B14F-4D97-AF65-F5344CB8AC3E}">
        <p14:creationId xmlns:p14="http://schemas.microsoft.com/office/powerpoint/2010/main" val="108186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F185AA0-0B8A-4079-B3C6-5E909E72868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9279" b="10630"/>
          <a:stretch/>
        </p:blipFill>
        <p:spPr>
          <a:xfrm>
            <a:off x="449201" y="1370282"/>
            <a:ext cx="7863526" cy="500116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01250-EE27-4A01-8081-67BB7A227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ACFA6F-62FE-4290-8AE4-F787D4602F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890D5B-A72A-4C74-A181-C1FBA505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Power=10dB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DB5BEF6-148A-4403-9418-A541D41B5B61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-44.91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-47.14dB</a:t>
            </a:r>
          </a:p>
        </p:txBody>
      </p:sp>
    </p:spTree>
    <p:extLst>
      <p:ext uri="{BB962C8B-B14F-4D97-AF65-F5344CB8AC3E}">
        <p14:creationId xmlns:p14="http://schemas.microsoft.com/office/powerpoint/2010/main" val="216370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591EB3C-9F0C-4DA3-824B-AF550F714F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8562" b="10072"/>
          <a:stretch/>
        </p:blipFill>
        <p:spPr>
          <a:xfrm>
            <a:off x="449201" y="1440676"/>
            <a:ext cx="8463889" cy="488045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2AFA00-976A-48AA-B0F9-676F3974F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CCCD77-F32C-4B86-A210-12A22704B8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2C378CE-0D67-4C8C-A4E0-082A3F48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Power=11dB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FF944E0-479D-4184-89FB-BB4195B85E9B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-44.57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-46.97dB</a:t>
            </a:r>
          </a:p>
        </p:txBody>
      </p:sp>
    </p:spTree>
    <p:extLst>
      <p:ext uri="{BB962C8B-B14F-4D97-AF65-F5344CB8AC3E}">
        <p14:creationId xmlns:p14="http://schemas.microsoft.com/office/powerpoint/2010/main" val="233929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12CCA81-08E5-4F63-86F6-91ABBAA56BD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9744" b="11320"/>
          <a:stretch/>
        </p:blipFill>
        <p:spPr>
          <a:xfrm>
            <a:off x="449200" y="1370282"/>
            <a:ext cx="8140617" cy="517527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8AA604-2B61-4900-B81C-FD31060694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A3C72D-3FF9-448A-A1AA-12BD20FABD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1CD1FCF-45FA-463B-B13E-EE94FA10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Power=12dB</a:t>
            </a:r>
            <a:endParaRPr lang="zh-CN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4F2734D-84B6-417B-B654-5B5916894402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-44.43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-47.00dB</a:t>
            </a:r>
          </a:p>
        </p:txBody>
      </p:sp>
    </p:spTree>
    <p:extLst>
      <p:ext uri="{BB962C8B-B14F-4D97-AF65-F5344CB8AC3E}">
        <p14:creationId xmlns:p14="http://schemas.microsoft.com/office/powerpoint/2010/main" val="334123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90CC27-E2FF-461C-AA30-F1CB814101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70D6FE-A1EA-4151-90E1-9B6EF8B434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1D7CFA5-F033-4650-B2A8-7F6CF80F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NR 100M VXT Cable Test     Power=13dB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672ABBF-1D03-4FA1-84F8-012F7AD1DBD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8989" b="12222"/>
          <a:stretch/>
        </p:blipFill>
        <p:spPr>
          <a:xfrm>
            <a:off x="449201" y="1416870"/>
            <a:ext cx="8112908" cy="4946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0E449-9330-44FF-998D-42825DDC8D12}"/>
              </a:ext>
            </a:extLst>
          </p:cNvPr>
          <p:cNvSpPr txBox="1"/>
          <p:nvPr/>
        </p:nvSpPr>
        <p:spPr>
          <a:xfrm>
            <a:off x="9619541" y="2742313"/>
            <a:ext cx="2034852" cy="553998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-43.84 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-46.94dB</a:t>
            </a:r>
          </a:p>
        </p:txBody>
      </p:sp>
    </p:spTree>
    <p:extLst>
      <p:ext uri="{BB962C8B-B14F-4D97-AF65-F5344CB8AC3E}">
        <p14:creationId xmlns:p14="http://schemas.microsoft.com/office/powerpoint/2010/main" val="40777132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1136</Words>
  <Application>Microsoft Office PowerPoint</Application>
  <PresentationFormat>宽屏</PresentationFormat>
  <Paragraphs>333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黑体</vt:lpstr>
      <vt:lpstr>Arial</vt:lpstr>
      <vt:lpstr>Franklin Gothic Book</vt:lpstr>
      <vt:lpstr>2017 Keysight Macro LIGHT</vt:lpstr>
      <vt:lpstr>PowerPoint 演示文稿</vt:lpstr>
      <vt:lpstr>Ideal 5G NR 100M Different Power VSA Demod Test</vt:lpstr>
      <vt:lpstr>Ideal NR 100M VXT Cable Test    Pout=5dB</vt:lpstr>
      <vt:lpstr>PowerPoint 演示文稿</vt:lpstr>
      <vt:lpstr>Ideal NR 100M VXT Cable Test    Power=9dB</vt:lpstr>
      <vt:lpstr>Ideal NR 100M VXT Cable Test     Power=10dB</vt:lpstr>
      <vt:lpstr>Ideal NR 100M VXT Cable Test     Power=11dB</vt:lpstr>
      <vt:lpstr>Ideal NR 100M VXT Cable Test     Power=12dB</vt:lpstr>
      <vt:lpstr>Ideal NR 100M VXT Cable Test     Power=13dB</vt:lpstr>
      <vt:lpstr>Ideal NR 100M VXT Cable Test     Power=14dB</vt:lpstr>
      <vt:lpstr>Ideal NR 100M VXT Cable Test     Power=-40dB</vt:lpstr>
      <vt:lpstr>Ideal NR 100M VXT Cable Test     Power=-38dB</vt:lpstr>
      <vt:lpstr>Ideal NR 100M VXT Cable Test     Power=-36dB</vt:lpstr>
      <vt:lpstr>Ideal NR 100M VXT Cable Test     Power=-35dB</vt:lpstr>
      <vt:lpstr>Ideal NR 100M VXT Cable Test     Power=-33dB</vt:lpstr>
      <vt:lpstr>Ideal NR 100M VXT Cable Test     Power=-30dB</vt:lpstr>
      <vt:lpstr>QPSK 100M Chamber Pout=10dB</vt:lpstr>
      <vt:lpstr>QPSK 100M Chamber Pout=10dB eq</vt:lpstr>
      <vt:lpstr>100M QPSK Chamber Gain Imb=0.028</vt:lpstr>
      <vt:lpstr>100M QPSK Chamber Phase Noise</vt:lpstr>
      <vt:lpstr>100M QPSK Chamber Phase Noise(range+8dB)</vt:lpstr>
      <vt:lpstr>100M QPSK Chamber</vt:lpstr>
      <vt:lpstr>PowerPoint 演示文稿</vt:lpstr>
      <vt:lpstr>5GNR B2 Chamber Test</vt:lpstr>
      <vt:lpstr>Ideal NR 100M Chamber Pout=10dB</vt:lpstr>
      <vt:lpstr>Ideal NR 100M Chamber 10dB ACLR</vt:lpstr>
      <vt:lpstr>Sim Ideal NR 100M Pout=-34dB </vt:lpstr>
      <vt:lpstr>Sim Ideal NR 100M ACLR</vt:lpstr>
      <vt:lpstr>OTA Sim Ideal NR</vt:lpstr>
      <vt:lpstr>OTA Sim Ideal NR ACLR/SEM</vt:lpstr>
      <vt:lpstr>Imp NR 100M Chamber Pout=10dB </vt:lpstr>
      <vt:lpstr>Chamber Imp NR 100M ACLR</vt:lpstr>
      <vt:lpstr>Sim Imp NR 100M Pout=-34dB</vt:lpstr>
      <vt:lpstr>Sim Imp NR 100M  ACLR</vt:lpstr>
      <vt:lpstr>OTA Sim Imp NR</vt:lpstr>
      <vt:lpstr>OTA Sim Imp NR ACLR/SEM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QPSK Test Follow</dc:title>
  <dc:creator>Leibo Guo</dc:creator>
  <cp:lastModifiedBy>Leibo Guo</cp:lastModifiedBy>
  <cp:revision>61</cp:revision>
  <dcterms:created xsi:type="dcterms:W3CDTF">2019-02-15T09:31:43Z</dcterms:created>
  <dcterms:modified xsi:type="dcterms:W3CDTF">2019-03-08T07:19:52Z</dcterms:modified>
</cp:coreProperties>
</file>